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34" r:id="rId1"/>
  </p:sldMasterIdLst>
  <p:notesMasterIdLst>
    <p:notesMasterId r:id="rId33"/>
  </p:notesMasterIdLst>
  <p:sldIdLst>
    <p:sldId id="256" r:id="rId2"/>
    <p:sldId id="257" r:id="rId3"/>
    <p:sldId id="258" r:id="rId4"/>
    <p:sldId id="279" r:id="rId5"/>
    <p:sldId id="282" r:id="rId6"/>
    <p:sldId id="280" r:id="rId7"/>
    <p:sldId id="259" r:id="rId8"/>
    <p:sldId id="260" r:id="rId9"/>
    <p:sldId id="261" r:id="rId10"/>
    <p:sldId id="281" r:id="rId11"/>
    <p:sldId id="262" r:id="rId12"/>
    <p:sldId id="264" r:id="rId13"/>
    <p:sldId id="263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3" r:id="rId22"/>
    <p:sldId id="290" r:id="rId23"/>
    <p:sldId id="276" r:id="rId24"/>
    <p:sldId id="275" r:id="rId25"/>
    <p:sldId id="283" r:id="rId26"/>
    <p:sldId id="285" r:id="rId27"/>
    <p:sldId id="286" r:id="rId28"/>
    <p:sldId id="287" r:id="rId29"/>
    <p:sldId id="277" r:id="rId30"/>
    <p:sldId id="291" r:id="rId31"/>
    <p:sldId id="292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CF0F1"/>
    <a:srgbClr val="E74C3C"/>
    <a:srgbClr val="2980B9"/>
    <a:srgbClr val="3498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94676"/>
  </p:normalViewPr>
  <p:slideViewPr>
    <p:cSldViewPr snapToGrid="0" snapToObjects="1">
      <p:cViewPr varScale="1">
        <p:scale>
          <a:sx n="95" d="100"/>
          <a:sy n="95" d="100"/>
        </p:scale>
        <p:origin x="200" y="4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notesMaster" Target="notesMasters/notesMaster1.xml"/><Relationship Id="rId34" Type="http://schemas.openxmlformats.org/officeDocument/2006/relationships/presProps" Target="presProps.xml"/><Relationship Id="rId35" Type="http://schemas.openxmlformats.org/officeDocument/2006/relationships/viewProps" Target="viewProps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867E3F-A081-5F40-B345-FC94B3E2ACF5}" type="datetimeFigureOut">
              <a:rPr lang="en-US" smtClean="0"/>
              <a:t>9/20/15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F7E600-131F-7E47-8F2B-35C7F422AC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8809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 </a:t>
            </a:r>
            <a:r>
              <a:rPr lang="en-US" dirty="0" err="1" smtClean="0"/>
              <a:t>didn</a:t>
            </a:r>
            <a:r>
              <a:rPr lang="fr-FR" dirty="0" smtClean="0"/>
              <a:t>’</a:t>
            </a:r>
            <a:r>
              <a:rPr lang="en-US" dirty="0" smtClean="0"/>
              <a:t>t knew</a:t>
            </a:r>
            <a:r>
              <a:rPr lang="en-US" baseline="0" dirty="0" smtClean="0"/>
              <a:t> anything about go. So this was the first problem that I had. Using terraform with Azure is simple painful for some reasons.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F7E600-131F-7E47-8F2B-35C7F422AC5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037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 </a:t>
            </a:r>
            <a:r>
              <a:rPr lang="en-US" dirty="0" err="1" smtClean="0"/>
              <a:t>didn</a:t>
            </a:r>
            <a:r>
              <a:rPr lang="fr-FR" dirty="0" smtClean="0"/>
              <a:t>’</a:t>
            </a:r>
            <a:r>
              <a:rPr lang="en-US" dirty="0" smtClean="0"/>
              <a:t>t knew</a:t>
            </a:r>
            <a:r>
              <a:rPr lang="en-US" baseline="0" dirty="0" smtClean="0"/>
              <a:t> anything about go. So this was the first problem that I had. Using terraform with Azure is simple painful for some reasons.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F7E600-131F-7E47-8F2B-35C7F422AC5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377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Base creation of resource</a:t>
            </a:r>
            <a:r>
              <a:rPr lang="en-US" baseline="0" dirty="0" smtClean="0"/>
              <a:t> group. Only with </a:t>
            </a:r>
            <a:r>
              <a:rPr lang="en-US" baseline="0" dirty="0" err="1" smtClean="0"/>
              <a:t>ip</a:t>
            </a:r>
            <a:r>
              <a:rPr lang="en-US" baseline="0" dirty="0" smtClean="0"/>
              <a:t> and availability set for the sake of time.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F7E600-131F-7E47-8F2B-35C7F422AC5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9519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Base creation of resource</a:t>
            </a:r>
            <a:r>
              <a:rPr lang="en-US" baseline="0" dirty="0" smtClean="0"/>
              <a:t> group. Only with </a:t>
            </a:r>
            <a:r>
              <a:rPr lang="en-US" baseline="0" dirty="0" err="1" smtClean="0"/>
              <a:t>ip</a:t>
            </a:r>
            <a:r>
              <a:rPr lang="en-US" baseline="0" dirty="0" smtClean="0"/>
              <a:t> and availability set for the sake of time.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F7E600-131F-7E47-8F2B-35C7F422AC5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2585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Base creation of resource</a:t>
            </a:r>
            <a:r>
              <a:rPr lang="en-US" baseline="0" dirty="0" smtClean="0"/>
              <a:t> group. Only with </a:t>
            </a:r>
            <a:r>
              <a:rPr lang="en-US" baseline="0" dirty="0" err="1" smtClean="0"/>
              <a:t>ip</a:t>
            </a:r>
            <a:r>
              <a:rPr lang="en-US" baseline="0" dirty="0" smtClean="0"/>
              <a:t> and availability set for the sake of time.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F7E600-131F-7E47-8F2B-35C7F422AC5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5732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Base creation of resource</a:t>
            </a:r>
            <a:r>
              <a:rPr lang="en-US" baseline="0" dirty="0" smtClean="0"/>
              <a:t> group. Only with </a:t>
            </a:r>
            <a:r>
              <a:rPr lang="en-US" baseline="0" dirty="0" err="1" smtClean="0"/>
              <a:t>ip</a:t>
            </a:r>
            <a:r>
              <a:rPr lang="en-US" baseline="0" dirty="0" smtClean="0"/>
              <a:t> and availability set for the sake of time.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F7E600-131F-7E47-8F2B-35C7F422AC5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3107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5FCBC-4664-8741-BF39-1ADAC25CE645}" type="datetimeFigureOut">
              <a:rPr lang="en-US" smtClean="0"/>
              <a:t>9/20/15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7197A-19A6-1549-8B63-B7561CF2B2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6955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5FCBC-4664-8741-BF39-1ADAC25CE645}" type="datetimeFigureOut">
              <a:rPr lang="en-US" smtClean="0"/>
              <a:t>9/20/15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7197A-19A6-1549-8B63-B7561CF2B2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5566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5FCBC-4664-8741-BF39-1ADAC25CE645}" type="datetimeFigureOut">
              <a:rPr lang="en-US" smtClean="0"/>
              <a:t>9/20/15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7197A-19A6-1549-8B63-B7561CF2B2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018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5FCBC-4664-8741-BF39-1ADAC25CE645}" type="datetimeFigureOut">
              <a:rPr lang="en-US" smtClean="0"/>
              <a:t>9/20/15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7197A-19A6-1549-8B63-B7561CF2B2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784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5FCBC-4664-8741-BF39-1ADAC25CE645}" type="datetimeFigureOut">
              <a:rPr lang="en-US" smtClean="0"/>
              <a:t>9/20/15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7197A-19A6-1549-8B63-B7561CF2B2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6318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5FCBC-4664-8741-BF39-1ADAC25CE645}" type="datetimeFigureOut">
              <a:rPr lang="en-US" smtClean="0"/>
              <a:t>9/20/15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7197A-19A6-1549-8B63-B7561CF2B2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19923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5FCBC-4664-8741-BF39-1ADAC25CE645}" type="datetimeFigureOut">
              <a:rPr lang="en-US" smtClean="0"/>
              <a:t>9/20/15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7197A-19A6-1549-8B63-B7561CF2B2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45010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5FCBC-4664-8741-BF39-1ADAC25CE645}" type="datetimeFigureOut">
              <a:rPr lang="en-US" smtClean="0"/>
              <a:t>9/20/15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7197A-19A6-1549-8B63-B7561CF2B2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8602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5FCBC-4664-8741-BF39-1ADAC25CE645}" type="datetimeFigureOut">
              <a:rPr lang="en-US" smtClean="0"/>
              <a:t>9/20/15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7197A-19A6-1549-8B63-B7561CF2B2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67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5FCBC-4664-8741-BF39-1ADAC25CE645}" type="datetimeFigureOut">
              <a:rPr lang="en-US" smtClean="0"/>
              <a:t>9/20/15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7197A-19A6-1549-8B63-B7561CF2B2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76098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5FCBC-4664-8741-BF39-1ADAC25CE645}" type="datetimeFigureOut">
              <a:rPr lang="en-US" smtClean="0"/>
              <a:t>9/20/15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7197A-19A6-1549-8B63-B7561CF2B2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1520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E5FCBC-4664-8741-BF39-1ADAC25CE645}" type="datetimeFigureOut">
              <a:rPr lang="en-US" smtClean="0"/>
              <a:t>9/20/15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47197A-19A6-1549-8B63-B7561CF2B2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8302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5" r:id="rId1"/>
    <p:sldLayoutId id="2147483836" r:id="rId2"/>
    <p:sldLayoutId id="2147483837" r:id="rId3"/>
    <p:sldLayoutId id="2147483838" r:id="rId4"/>
    <p:sldLayoutId id="2147483839" r:id="rId5"/>
    <p:sldLayoutId id="2147483840" r:id="rId6"/>
    <p:sldLayoutId id="2147483841" r:id="rId7"/>
    <p:sldLayoutId id="2147483842" r:id="rId8"/>
    <p:sldLayoutId id="2147483843" r:id="rId9"/>
    <p:sldLayoutId id="2147483844" r:id="rId10"/>
    <p:sldLayoutId id="214748384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tiff"/><Relationship Id="rId3" Type="http://schemas.openxmlformats.org/officeDocument/2006/relationships/image" Target="../media/image5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F0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9600" dirty="0" smtClean="0">
                <a:solidFill>
                  <a:srgbClr val="2980B9"/>
                </a:solidFill>
                <a:latin typeface="Lobster 1.4" charset="0"/>
                <a:ea typeface="Lobster 1.4" charset="0"/>
                <a:cs typeface="Lobster 1.4" charset="0"/>
              </a:rPr>
              <a:t>Azure in one line</a:t>
            </a:r>
            <a:endParaRPr lang="en-US" sz="9600" dirty="0">
              <a:solidFill>
                <a:srgbClr val="2980B9"/>
              </a:solidFill>
              <a:latin typeface="Lobster 1.4" charset="0"/>
              <a:ea typeface="Lobster 1.4" charset="0"/>
              <a:cs typeface="Lobster 1.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3498DB"/>
                </a:solidFill>
              </a:rPr>
              <a:t>Gabriel Nepomuceno</a:t>
            </a:r>
            <a:endParaRPr lang="en-US" dirty="0">
              <a:solidFill>
                <a:srgbClr val="3498D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604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F0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59221" y="820270"/>
            <a:ext cx="4123765" cy="968469"/>
          </a:xfrm>
        </p:spPr>
        <p:txBody>
          <a:bodyPr>
            <a:noAutofit/>
          </a:bodyPr>
          <a:lstStyle/>
          <a:p>
            <a:r>
              <a:rPr lang="en-US" sz="9600" dirty="0" smtClean="0">
                <a:solidFill>
                  <a:srgbClr val="2980B9"/>
                </a:solidFill>
                <a:latin typeface="Lobster 1.4" charset="0"/>
                <a:ea typeface="Lobster 1.4" charset="0"/>
                <a:cs typeface="Lobster 1.4" charset="0"/>
              </a:rPr>
              <a:t>Pain!!!!</a:t>
            </a:r>
            <a:endParaRPr lang="en-US" sz="9600" dirty="0">
              <a:solidFill>
                <a:srgbClr val="2980B9"/>
              </a:solidFill>
              <a:latin typeface="Lobster 1.4" charset="0"/>
              <a:ea typeface="Lobster 1.4" charset="0"/>
              <a:cs typeface="Lobster 1.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432612" y="1303535"/>
            <a:ext cx="6314512" cy="5409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25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F0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380129"/>
            <a:ext cx="9144000" cy="1129834"/>
          </a:xfrm>
        </p:spPr>
        <p:txBody>
          <a:bodyPr>
            <a:noAutofit/>
          </a:bodyPr>
          <a:lstStyle/>
          <a:p>
            <a:r>
              <a:rPr lang="en-US" sz="13800" dirty="0" smtClean="0">
                <a:solidFill>
                  <a:srgbClr val="2980B9"/>
                </a:solidFill>
                <a:latin typeface="Lobster 1.4" charset="0"/>
                <a:ea typeface="Lobster 1.4" charset="0"/>
                <a:cs typeface="Lobster 1.4" charset="0"/>
              </a:rPr>
              <a:t>Help-Me!</a:t>
            </a:r>
            <a:endParaRPr lang="en-US" sz="13800" dirty="0">
              <a:solidFill>
                <a:srgbClr val="2980B9"/>
              </a:solidFill>
              <a:latin typeface="Lobster 1.4" charset="0"/>
              <a:ea typeface="Lobster 1.4" charset="0"/>
              <a:cs typeface="Lobster 1.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949824" y="4363767"/>
            <a:ext cx="75034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2980B9"/>
                </a:solidFill>
              </a:rPr>
              <a:t>https://</a:t>
            </a:r>
            <a:r>
              <a:rPr lang="en-US" sz="3200" dirty="0" err="1" smtClean="0">
                <a:solidFill>
                  <a:srgbClr val="2980B9"/>
                </a:solidFill>
              </a:rPr>
              <a:t>github.com</a:t>
            </a:r>
            <a:r>
              <a:rPr lang="en-US" sz="3200" dirty="0" smtClean="0">
                <a:solidFill>
                  <a:srgbClr val="2980B9"/>
                </a:solidFill>
              </a:rPr>
              <a:t>/</a:t>
            </a:r>
            <a:r>
              <a:rPr lang="en-US" sz="3200" dirty="0" err="1" smtClean="0">
                <a:solidFill>
                  <a:srgbClr val="2980B9"/>
                </a:solidFill>
              </a:rPr>
              <a:t>ve</a:t>
            </a:r>
            <a:r>
              <a:rPr lang="en-US" sz="3200" dirty="0" smtClean="0">
                <a:solidFill>
                  <a:srgbClr val="2980B9"/>
                </a:solidFill>
              </a:rPr>
              <a:t>-interactive/terraform</a:t>
            </a:r>
            <a:endParaRPr lang="en-US" sz="3200" dirty="0">
              <a:solidFill>
                <a:srgbClr val="2980B9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088032" y="3245660"/>
            <a:ext cx="3697530" cy="2820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003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F0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49188" y="1250576"/>
            <a:ext cx="10000129" cy="928128"/>
          </a:xfrm>
        </p:spPr>
        <p:txBody>
          <a:bodyPr/>
          <a:lstStyle/>
          <a:p>
            <a:r>
              <a:rPr lang="en-US" dirty="0" smtClean="0"/>
              <a:t>Azure templates for </a:t>
            </a:r>
            <a:r>
              <a:rPr lang="en-US" smtClean="0"/>
              <a:t>the rescue.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930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F0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Open source documentation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087905" y="3509963"/>
            <a:ext cx="4016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https://</a:t>
            </a:r>
            <a:r>
              <a:rPr lang="en-US" dirty="0" err="1" smtClean="0"/>
              <a:t>github.com</a:t>
            </a:r>
            <a:r>
              <a:rPr lang="en-US" dirty="0" smtClean="0"/>
              <a:t>/Azure/azure-content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0945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F0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(incomplete)</a:t>
            </a:r>
            <a:br>
              <a:rPr lang="en-US" dirty="0" smtClean="0"/>
            </a:br>
            <a:r>
              <a:rPr lang="en-US" dirty="0" smtClean="0"/>
              <a:t>Open source documentation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087905" y="3509963"/>
            <a:ext cx="4016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https://</a:t>
            </a:r>
            <a:r>
              <a:rPr lang="en-US" dirty="0" err="1" smtClean="0"/>
              <a:t>github.com</a:t>
            </a:r>
            <a:r>
              <a:rPr lang="en-US" dirty="0" smtClean="0"/>
              <a:t>/Azure/azure-content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5943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F0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3999" y="1122363"/>
            <a:ext cx="9542929" cy="2387600"/>
          </a:xfrm>
        </p:spPr>
        <p:txBody>
          <a:bodyPr/>
          <a:lstStyle/>
          <a:p>
            <a:r>
              <a:rPr lang="en-US" dirty="0" smtClean="0"/>
              <a:t>Best source </a:t>
            </a:r>
            <a:r>
              <a:rPr lang="en-US" smtClean="0"/>
              <a:t>of documentation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635186" y="3509963"/>
            <a:ext cx="5320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https://</a:t>
            </a:r>
            <a:r>
              <a:rPr lang="en-US" dirty="0" err="1" smtClean="0"/>
              <a:t>github.com</a:t>
            </a:r>
            <a:r>
              <a:rPr lang="en-US" dirty="0" smtClean="0"/>
              <a:t>/Azure/azure-</a:t>
            </a:r>
            <a:r>
              <a:rPr lang="en-US" dirty="0" err="1" smtClean="0"/>
              <a:t>quickstart</a:t>
            </a:r>
            <a:r>
              <a:rPr lang="en-US" dirty="0" smtClean="0"/>
              <a:t>-templates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5908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F0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3999" y="1122363"/>
            <a:ext cx="9542929" cy="2387600"/>
          </a:xfrm>
        </p:spPr>
        <p:txBody>
          <a:bodyPr/>
          <a:lstStyle/>
          <a:p>
            <a:r>
              <a:rPr lang="en-US" dirty="0" smtClean="0"/>
              <a:t>New-</a:t>
            </a:r>
            <a:r>
              <a:rPr lang="en-US" dirty="0" err="1" smtClean="0"/>
              <a:t>AzureResourceGroup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529414" y="3509963"/>
            <a:ext cx="3532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start of </a:t>
            </a:r>
            <a:r>
              <a:rPr lang="en-US" smtClean="0"/>
              <a:t>every new deployment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3511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F0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122363"/>
            <a:ext cx="12192000" cy="2387600"/>
          </a:xfrm>
        </p:spPr>
        <p:txBody>
          <a:bodyPr>
            <a:normAutofit/>
          </a:bodyPr>
          <a:lstStyle/>
          <a:p>
            <a:r>
              <a:rPr lang="en-US" dirty="0" smtClean="0"/>
              <a:t>New-</a:t>
            </a:r>
            <a:r>
              <a:rPr lang="en-US" dirty="0" err="1" smtClean="0"/>
              <a:t>AzureResourceGroupDeployment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446930" y="3509963"/>
            <a:ext cx="5298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 just love how small are the commands in </a:t>
            </a:r>
            <a:r>
              <a:rPr lang="en-US" dirty="0" err="1"/>
              <a:t>P</a:t>
            </a:r>
            <a:r>
              <a:rPr lang="en-US" dirty="0" err="1" smtClean="0"/>
              <a:t>owershell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2768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F0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2047" y="295835"/>
            <a:ext cx="5365376" cy="955022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The Parameters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41294" y="1492624"/>
            <a:ext cx="9211235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4400" dirty="0" smtClean="0">
                <a:latin typeface="Helvetica Light" charset="0"/>
                <a:ea typeface="Helvetica Light" charset="0"/>
                <a:cs typeface="Helvetica Light" charset="0"/>
              </a:rPr>
              <a:t>Name (don</a:t>
            </a:r>
            <a:r>
              <a:rPr lang="fr-FR" sz="4400" dirty="0" smtClean="0">
                <a:latin typeface="Helvetica Light" charset="0"/>
                <a:ea typeface="Helvetica Light" charset="0"/>
                <a:cs typeface="Helvetica Light" charset="0"/>
              </a:rPr>
              <a:t>’</a:t>
            </a:r>
            <a:r>
              <a:rPr lang="en-US" sz="4400" dirty="0" smtClean="0">
                <a:latin typeface="Helvetica Light" charset="0"/>
                <a:ea typeface="Helvetica Light" charset="0"/>
                <a:cs typeface="Helvetica Light" charset="0"/>
              </a:rPr>
              <a:t>t care about this)</a:t>
            </a:r>
          </a:p>
          <a:p>
            <a:pPr marL="285750" indent="-285750">
              <a:buFont typeface="Arial" charset="0"/>
              <a:buChar char="•"/>
            </a:pPr>
            <a:r>
              <a:rPr lang="en-US" sz="4400" dirty="0" err="1" smtClean="0">
                <a:latin typeface="Helvetica Light" charset="0"/>
                <a:ea typeface="Helvetica Light" charset="0"/>
                <a:cs typeface="Helvetica Light" charset="0"/>
              </a:rPr>
              <a:t>ResourceGroupName</a:t>
            </a:r>
            <a:endParaRPr lang="en-US" sz="4400" dirty="0" smtClean="0">
              <a:latin typeface="Helvetica Light" charset="0"/>
              <a:ea typeface="Helvetica Light" charset="0"/>
              <a:cs typeface="Helvetica Light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4400" dirty="0" err="1" smtClean="0">
                <a:latin typeface="Helvetica Light" charset="0"/>
                <a:ea typeface="Helvetica Light" charset="0"/>
                <a:cs typeface="Helvetica Light" charset="0"/>
              </a:rPr>
              <a:t>TemplateFile</a:t>
            </a:r>
            <a:endParaRPr lang="en-US" sz="4400" dirty="0" smtClean="0">
              <a:latin typeface="Helvetica Light" charset="0"/>
              <a:ea typeface="Helvetica Light" charset="0"/>
              <a:cs typeface="Helvetica Light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4400" dirty="0" err="1" smtClean="0">
                <a:latin typeface="Helvetica Light" charset="0"/>
                <a:ea typeface="Helvetica Light" charset="0"/>
                <a:cs typeface="Helvetica Light" charset="0"/>
              </a:rPr>
              <a:t>TemplateParameterFiles</a:t>
            </a:r>
            <a:endParaRPr lang="en-US" sz="4400" dirty="0" smtClean="0">
              <a:latin typeface="Helvetica Light" charset="0"/>
              <a:ea typeface="Helvetica Light" charset="0"/>
              <a:cs typeface="Helvetica Light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4400" dirty="0" smtClean="0">
                <a:latin typeface="Helvetica Light" charset="0"/>
                <a:ea typeface="Helvetica Light" charset="0"/>
                <a:cs typeface="Helvetica Light" charset="0"/>
              </a:rPr>
              <a:t>Gallery things and object things (normally don</a:t>
            </a:r>
            <a:r>
              <a:rPr lang="fr-FR" sz="4400" dirty="0" smtClean="0">
                <a:latin typeface="Helvetica Light" charset="0"/>
                <a:ea typeface="Helvetica Light" charset="0"/>
                <a:cs typeface="Helvetica Light" charset="0"/>
              </a:rPr>
              <a:t>’</a:t>
            </a:r>
            <a:r>
              <a:rPr lang="en-US" sz="4400" dirty="0" smtClean="0">
                <a:latin typeface="Helvetica Light" charset="0"/>
                <a:ea typeface="Helvetica Light" charset="0"/>
                <a:cs typeface="Helvetica Light" charset="0"/>
              </a:rPr>
              <a:t>t used)</a:t>
            </a:r>
          </a:p>
          <a:p>
            <a:pPr marL="285750" indent="-285750">
              <a:buFont typeface="Arial" charset="0"/>
              <a:buChar char="•"/>
            </a:pPr>
            <a:r>
              <a:rPr lang="en-US" sz="4400" dirty="0" smtClean="0">
                <a:latin typeface="Helvetica Light" charset="0"/>
                <a:ea typeface="Helvetica Light" charset="0"/>
                <a:cs typeface="Helvetica Light" charset="0"/>
              </a:rPr>
              <a:t>Mode</a:t>
            </a:r>
            <a:endParaRPr lang="en-US" sz="4400" dirty="0">
              <a:latin typeface="Helvetica Light" charset="0"/>
              <a:ea typeface="Helvetica Light" charset="0"/>
              <a:cs typeface="Helvetica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9370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80B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3999" y="1122363"/>
            <a:ext cx="9542929" cy="2387600"/>
          </a:xfrm>
        </p:spPr>
        <p:txBody>
          <a:bodyPr>
            <a:normAutofit/>
          </a:bodyPr>
          <a:lstStyle/>
          <a:p>
            <a:r>
              <a:rPr lang="en-US" sz="16600" dirty="0" smtClean="0">
                <a:solidFill>
                  <a:srgbClr val="ECF0F1"/>
                </a:solidFill>
                <a:latin typeface="Lobster 1.4" charset="0"/>
                <a:ea typeface="Lobster 1.4" charset="0"/>
                <a:cs typeface="Lobster 1.4" charset="0"/>
              </a:rPr>
              <a:t>Demo</a:t>
            </a:r>
            <a:endParaRPr lang="en-US" sz="16600" dirty="0">
              <a:solidFill>
                <a:srgbClr val="ECF0F1"/>
              </a:solidFill>
              <a:latin typeface="Lobster 1.4" charset="0"/>
              <a:ea typeface="Lobster 1.4" charset="0"/>
              <a:cs typeface="Lobster 1.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482788" y="3509963"/>
            <a:ext cx="6172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ECF0F1"/>
                </a:solidFill>
              </a:rPr>
              <a:t>No, I’m not lying this things exist! </a:t>
            </a:r>
            <a:r>
              <a:rPr lang="en-US" sz="3200" dirty="0" smtClean="0">
                <a:solidFill>
                  <a:srgbClr val="ECF0F1"/>
                </a:solidFill>
                <a:sym typeface="Wingdings"/>
              </a:rPr>
              <a:t></a:t>
            </a:r>
            <a:endParaRPr lang="en-US" sz="3200" dirty="0">
              <a:solidFill>
                <a:srgbClr val="ECF0F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0677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F0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3999" y="510988"/>
            <a:ext cx="9144000" cy="1371881"/>
          </a:xfrm>
        </p:spPr>
        <p:txBody>
          <a:bodyPr>
            <a:normAutofit/>
          </a:bodyPr>
          <a:lstStyle/>
          <a:p>
            <a:r>
              <a:rPr lang="en-US" sz="8800" dirty="0" smtClean="0">
                <a:solidFill>
                  <a:srgbClr val="2980B9"/>
                </a:solidFill>
                <a:latin typeface="Lobster 1.4" charset="0"/>
                <a:ea typeface="Lobster 1.4" charset="0"/>
                <a:cs typeface="Lobster 1.4" charset="0"/>
              </a:rPr>
              <a:t>We all </a:t>
            </a:r>
            <a:r>
              <a:rPr lang="en-US" sz="8800" dirty="0" smtClean="0">
                <a:solidFill>
                  <a:srgbClr val="E74C3C"/>
                </a:solidFill>
                <a:latin typeface="Lobster 1.4" charset="0"/>
                <a:ea typeface="Lobster 1.4" charset="0"/>
                <a:cs typeface="Lobster 1.4" charset="0"/>
              </a:rPr>
              <a:t>love</a:t>
            </a:r>
            <a:r>
              <a:rPr lang="en-US" sz="8800" dirty="0" smtClean="0">
                <a:solidFill>
                  <a:srgbClr val="2980B9"/>
                </a:solidFill>
                <a:latin typeface="Lobster 1.4" charset="0"/>
                <a:ea typeface="Lobster 1.4" charset="0"/>
                <a:cs typeface="Lobster 1.4" charset="0"/>
              </a:rPr>
              <a:t> windows</a:t>
            </a:r>
            <a:endParaRPr lang="en-US" sz="8800" dirty="0">
              <a:solidFill>
                <a:srgbClr val="2980B9"/>
              </a:solidFill>
              <a:latin typeface="Lobster 1.4" charset="0"/>
              <a:ea typeface="Lobster 1.4" charset="0"/>
              <a:cs typeface="Lobster 1.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092449" y="1546319"/>
            <a:ext cx="5388535" cy="5615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840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F0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122363"/>
            <a:ext cx="12191999" cy="2387600"/>
          </a:xfrm>
        </p:spPr>
        <p:txBody>
          <a:bodyPr>
            <a:normAutofit/>
          </a:bodyPr>
          <a:lstStyle/>
          <a:p>
            <a:r>
              <a:rPr lang="en-US" dirty="0" smtClean="0"/>
              <a:t>Test-</a:t>
            </a:r>
            <a:r>
              <a:rPr lang="en-US" dirty="0" err="1" smtClean="0"/>
              <a:t>AzureResourceGroupDeployment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645956" y="3509963"/>
            <a:ext cx="2900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Because </a:t>
            </a:r>
            <a:r>
              <a:rPr lang="en-US" smtClean="0"/>
              <a:t>everyone do tests </a:t>
            </a:r>
            <a:r>
              <a:rPr lang="en-US" dirty="0" smtClean="0"/>
              <a:t>;)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524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F0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2047" y="295835"/>
            <a:ext cx="5365376" cy="955022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The Parameters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41294" y="1492624"/>
            <a:ext cx="9211235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4400" dirty="0" err="1" smtClean="0">
                <a:solidFill>
                  <a:srgbClr val="FF0000"/>
                </a:solidFill>
                <a:latin typeface="Helvetica Light" charset="0"/>
                <a:ea typeface="Helvetica Light" charset="0"/>
                <a:cs typeface="Helvetica Light" charset="0"/>
              </a:rPr>
              <a:t>ResourceGroupName</a:t>
            </a:r>
            <a:endParaRPr lang="en-US" sz="4400" dirty="0" smtClean="0">
              <a:solidFill>
                <a:srgbClr val="FF0000"/>
              </a:solidFill>
              <a:latin typeface="Helvetica Light" charset="0"/>
              <a:ea typeface="Helvetica Light" charset="0"/>
              <a:cs typeface="Helvetica Light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4400" dirty="0" err="1" smtClean="0">
                <a:latin typeface="Helvetica Light" charset="0"/>
                <a:ea typeface="Helvetica Light" charset="0"/>
                <a:cs typeface="Helvetica Light" charset="0"/>
              </a:rPr>
              <a:t>TemplateFile</a:t>
            </a:r>
            <a:endParaRPr lang="en-US" sz="4400" dirty="0" smtClean="0">
              <a:latin typeface="Helvetica Light" charset="0"/>
              <a:ea typeface="Helvetica Light" charset="0"/>
              <a:cs typeface="Helvetica Light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4400" dirty="0" err="1" smtClean="0">
                <a:latin typeface="Helvetica Light" charset="0"/>
                <a:ea typeface="Helvetica Light" charset="0"/>
                <a:cs typeface="Helvetica Light" charset="0"/>
              </a:rPr>
              <a:t>TemplateParameterFiles</a:t>
            </a:r>
            <a:endParaRPr lang="en-US" sz="4400" dirty="0" smtClean="0">
              <a:latin typeface="Helvetica Light" charset="0"/>
              <a:ea typeface="Helvetica Light" charset="0"/>
              <a:cs typeface="Helvetica Light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4400" dirty="0" smtClean="0">
                <a:latin typeface="Helvetica Light" charset="0"/>
                <a:ea typeface="Helvetica Light" charset="0"/>
                <a:cs typeface="Helvetica Light" charset="0"/>
              </a:rPr>
              <a:t>Mode</a:t>
            </a:r>
          </a:p>
        </p:txBody>
      </p:sp>
    </p:spTree>
    <p:extLst>
      <p:ext uri="{BB962C8B-B14F-4D97-AF65-F5344CB8AC3E}">
        <p14:creationId xmlns:p14="http://schemas.microsoft.com/office/powerpoint/2010/main" val="278791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80B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3999" y="1122363"/>
            <a:ext cx="9542929" cy="2387600"/>
          </a:xfrm>
        </p:spPr>
        <p:txBody>
          <a:bodyPr>
            <a:normAutofit/>
          </a:bodyPr>
          <a:lstStyle/>
          <a:p>
            <a:r>
              <a:rPr lang="en-US" sz="16600" dirty="0" smtClean="0">
                <a:solidFill>
                  <a:srgbClr val="ECF0F1"/>
                </a:solidFill>
                <a:latin typeface="Lobster 1.4" charset="0"/>
                <a:ea typeface="Lobster 1.4" charset="0"/>
                <a:cs typeface="Lobster 1.4" charset="0"/>
              </a:rPr>
              <a:t>Demo</a:t>
            </a:r>
            <a:endParaRPr lang="en-US" sz="16600" dirty="0">
              <a:solidFill>
                <a:srgbClr val="ECF0F1"/>
              </a:solidFill>
              <a:latin typeface="Lobster 1.4" charset="0"/>
              <a:ea typeface="Lobster 1.4" charset="0"/>
              <a:cs typeface="Lobster 1.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836457" y="3509963"/>
            <a:ext cx="29180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smtClean="0">
                <a:solidFill>
                  <a:srgbClr val="ECF0F1"/>
                </a:solidFill>
              </a:rPr>
              <a:t>So tests can fail!</a:t>
            </a:r>
            <a:endParaRPr lang="en-US" sz="3200" dirty="0">
              <a:solidFill>
                <a:srgbClr val="ECF0F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1742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F0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3999" y="1122363"/>
            <a:ext cx="9542929" cy="2387600"/>
          </a:xfrm>
        </p:spPr>
        <p:txBody>
          <a:bodyPr/>
          <a:lstStyle/>
          <a:p>
            <a:r>
              <a:rPr lang="en-US" dirty="0" smtClean="0"/>
              <a:t>The files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5597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F0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3999" y="1122363"/>
            <a:ext cx="9542929" cy="2387600"/>
          </a:xfrm>
        </p:spPr>
        <p:txBody>
          <a:bodyPr/>
          <a:lstStyle/>
          <a:p>
            <a:r>
              <a:rPr lang="en-US" dirty="0" smtClean="0"/>
              <a:t>The resource template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5042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F0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3999" y="1122363"/>
            <a:ext cx="9542929" cy="2387600"/>
          </a:xfrm>
        </p:spPr>
        <p:txBody>
          <a:bodyPr/>
          <a:lstStyle/>
          <a:p>
            <a:r>
              <a:rPr lang="en-US" dirty="0" smtClean="0"/>
              <a:t>Strip in parts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0329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F0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3999" y="1122363"/>
            <a:ext cx="9542929" cy="2387600"/>
          </a:xfrm>
        </p:spPr>
        <p:txBody>
          <a:bodyPr/>
          <a:lstStyle/>
          <a:p>
            <a:r>
              <a:rPr lang="en-US" dirty="0" smtClean="0"/>
              <a:t>Parameters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8721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F0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3999" y="1122363"/>
            <a:ext cx="9542929" cy="2387600"/>
          </a:xfrm>
        </p:spPr>
        <p:txBody>
          <a:bodyPr/>
          <a:lstStyle/>
          <a:p>
            <a:r>
              <a:rPr lang="en-US" dirty="0" smtClean="0"/>
              <a:t>Variables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551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F0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3999" y="1122363"/>
            <a:ext cx="9542929" cy="2387600"/>
          </a:xfrm>
        </p:spPr>
        <p:txBody>
          <a:bodyPr/>
          <a:lstStyle/>
          <a:p>
            <a:r>
              <a:rPr lang="en-US" dirty="0" smtClean="0"/>
              <a:t>Resources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2535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F0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3999" y="1122363"/>
            <a:ext cx="9542929" cy="2387600"/>
          </a:xfrm>
        </p:spPr>
        <p:txBody>
          <a:bodyPr/>
          <a:lstStyle/>
          <a:p>
            <a:r>
              <a:rPr lang="en-US" dirty="0" smtClean="0"/>
              <a:t>The parameter file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827927" y="3509963"/>
            <a:ext cx="4935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Because is boring to keep typing all </a:t>
            </a:r>
            <a:r>
              <a:rPr lang="en-US" smtClean="0"/>
              <a:t>the parameters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5542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F0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9600" dirty="0" smtClean="0">
                <a:solidFill>
                  <a:srgbClr val="2980B9"/>
                </a:solidFill>
                <a:latin typeface="Lobster 1.4" charset="0"/>
                <a:ea typeface="Lobster 1.4" charset="0"/>
                <a:cs typeface="Lobster 1.4" charset="0"/>
              </a:rPr>
              <a:t>C:\a\b\c\d\e\f\g\</a:t>
            </a:r>
            <a:endParaRPr lang="en-US" sz="9600" dirty="0">
              <a:solidFill>
                <a:srgbClr val="2980B9"/>
              </a:solidFill>
              <a:latin typeface="Lobster 1.4" charset="0"/>
              <a:ea typeface="Lobster 1.4" charset="0"/>
              <a:cs typeface="Lobster 1.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5715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80B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3999" y="1122363"/>
            <a:ext cx="9542929" cy="2387600"/>
          </a:xfrm>
        </p:spPr>
        <p:txBody>
          <a:bodyPr>
            <a:normAutofit/>
          </a:bodyPr>
          <a:lstStyle/>
          <a:p>
            <a:r>
              <a:rPr lang="en-US" sz="16600" dirty="0" smtClean="0">
                <a:solidFill>
                  <a:srgbClr val="ECF0F1"/>
                </a:solidFill>
                <a:latin typeface="Lobster 1.4" charset="0"/>
                <a:ea typeface="Lobster 1.4" charset="0"/>
                <a:cs typeface="Lobster 1.4" charset="0"/>
              </a:rPr>
              <a:t>Demo</a:t>
            </a:r>
            <a:endParaRPr lang="en-US" sz="16600" dirty="0">
              <a:solidFill>
                <a:srgbClr val="ECF0F1"/>
              </a:solidFill>
              <a:latin typeface="Lobster 1.4" charset="0"/>
              <a:ea typeface="Lobster 1.4" charset="0"/>
              <a:cs typeface="Lobster 1.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545106" y="3509963"/>
            <a:ext cx="38458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smtClean="0">
                <a:solidFill>
                  <a:srgbClr val="ECF0F1"/>
                </a:solidFill>
              </a:rPr>
              <a:t>Something Complex!</a:t>
            </a:r>
            <a:endParaRPr lang="en-US" sz="3200" dirty="0">
              <a:solidFill>
                <a:srgbClr val="ECF0F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047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80B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3999" y="1122363"/>
            <a:ext cx="9542929" cy="2387600"/>
          </a:xfrm>
        </p:spPr>
        <p:txBody>
          <a:bodyPr>
            <a:normAutofit/>
          </a:bodyPr>
          <a:lstStyle/>
          <a:p>
            <a:r>
              <a:rPr lang="en-US" sz="16600" dirty="0" smtClean="0">
                <a:solidFill>
                  <a:srgbClr val="ECF0F1"/>
                </a:solidFill>
                <a:latin typeface="Lobster 1.4" charset="0"/>
                <a:ea typeface="Lobster 1.4" charset="0"/>
                <a:cs typeface="Lobster 1.4" charset="0"/>
              </a:rPr>
              <a:t>Demo</a:t>
            </a:r>
            <a:endParaRPr lang="en-US" sz="16600" dirty="0">
              <a:solidFill>
                <a:srgbClr val="ECF0F1"/>
              </a:solidFill>
              <a:latin typeface="Lobster 1.4" charset="0"/>
              <a:ea typeface="Lobster 1.4" charset="0"/>
              <a:cs typeface="Lobster 1.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735604" y="3509963"/>
            <a:ext cx="31197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smtClean="0">
                <a:solidFill>
                  <a:srgbClr val="ECF0F1"/>
                </a:solidFill>
              </a:rPr>
              <a:t>Linked resources!</a:t>
            </a:r>
            <a:endParaRPr lang="en-US" sz="3200" dirty="0">
              <a:solidFill>
                <a:srgbClr val="ECF0F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8330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F0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3998" y="1387041"/>
            <a:ext cx="9144000" cy="1116387"/>
          </a:xfrm>
        </p:spPr>
        <p:txBody>
          <a:bodyPr>
            <a:noAutofit/>
          </a:bodyPr>
          <a:lstStyle/>
          <a:p>
            <a:r>
              <a:rPr lang="en-US" sz="9600" dirty="0" smtClean="0">
                <a:solidFill>
                  <a:srgbClr val="2980B9"/>
                </a:solidFill>
                <a:latin typeface="Lobster 1.4" charset="0"/>
                <a:ea typeface="Lobster 1.4" charset="0"/>
                <a:cs typeface="Lobster 1.4" charset="0"/>
              </a:rPr>
              <a:t>2000 again</a:t>
            </a:r>
            <a:endParaRPr lang="en-US" sz="9600" dirty="0">
              <a:solidFill>
                <a:srgbClr val="2980B9"/>
              </a:solidFill>
              <a:latin typeface="Lobster 1.4" charset="0"/>
              <a:ea typeface="Lobster 1.4" charset="0"/>
              <a:cs typeface="Lobster 1.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2217" y="2904845"/>
            <a:ext cx="4047565" cy="3551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586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F0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3998" y="1387041"/>
            <a:ext cx="9144000" cy="1116387"/>
          </a:xfrm>
        </p:spPr>
        <p:txBody>
          <a:bodyPr>
            <a:noAutofit/>
          </a:bodyPr>
          <a:lstStyle/>
          <a:p>
            <a:r>
              <a:rPr lang="en-US" sz="9600" dirty="0" smtClean="0">
                <a:solidFill>
                  <a:srgbClr val="2980B9"/>
                </a:solidFill>
                <a:latin typeface="Lobster 1.4" charset="0"/>
                <a:ea typeface="Lobster 1.4" charset="0"/>
                <a:cs typeface="Lobster 1.4" charset="0"/>
              </a:rPr>
              <a:t>2000 </a:t>
            </a:r>
            <a:r>
              <a:rPr lang="en-US" sz="9600" dirty="0" smtClean="0">
                <a:solidFill>
                  <a:srgbClr val="E74C3C"/>
                </a:solidFill>
                <a:latin typeface="Lobster 1.4" charset="0"/>
                <a:ea typeface="Lobster 1.4" charset="0"/>
                <a:cs typeface="Lobster 1.4" charset="0"/>
              </a:rPr>
              <a:t>again</a:t>
            </a:r>
            <a:endParaRPr lang="en-US" sz="9600" dirty="0">
              <a:solidFill>
                <a:srgbClr val="E74C3C"/>
              </a:solidFill>
              <a:latin typeface="Lobster 1.4" charset="0"/>
              <a:ea typeface="Lobster 1.4" charset="0"/>
              <a:cs typeface="Lobster 1.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6223" y="2503428"/>
            <a:ext cx="3539549" cy="4104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510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F0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900953"/>
            <a:ext cx="12192000" cy="1466010"/>
          </a:xfrm>
        </p:spPr>
        <p:txBody>
          <a:bodyPr>
            <a:normAutofit/>
          </a:bodyPr>
          <a:lstStyle/>
          <a:p>
            <a:r>
              <a:rPr lang="en-US" sz="9600" dirty="0" smtClean="0">
                <a:solidFill>
                  <a:srgbClr val="2980B9"/>
                </a:solidFill>
                <a:latin typeface="Lobster 1.4" charset="0"/>
                <a:ea typeface="Lobster 1.4" charset="0"/>
                <a:cs typeface="Lobster 1.4" charset="0"/>
              </a:rPr>
              <a:t>We </a:t>
            </a:r>
            <a:r>
              <a:rPr lang="en-US" sz="9600" dirty="0" smtClean="0">
                <a:solidFill>
                  <a:srgbClr val="E74C3C"/>
                </a:solidFill>
                <a:latin typeface="Lobster 1.4" charset="0"/>
                <a:ea typeface="Lobster 1.4" charset="0"/>
                <a:cs typeface="Lobster 1.4" charset="0"/>
              </a:rPr>
              <a:t>need </a:t>
            </a:r>
            <a:r>
              <a:rPr lang="en-US" sz="9600" dirty="0" smtClean="0">
                <a:solidFill>
                  <a:srgbClr val="2980B9"/>
                </a:solidFill>
                <a:latin typeface="Lobster 1.4" charset="0"/>
                <a:ea typeface="Lobster 1.4" charset="0"/>
                <a:cs typeface="Lobster 1.4" charset="0"/>
              </a:rPr>
              <a:t>competition</a:t>
            </a:r>
            <a:endParaRPr lang="en-US" sz="9600" dirty="0">
              <a:solidFill>
                <a:srgbClr val="2980B9"/>
              </a:solidFill>
              <a:latin typeface="Lobster 1.4" charset="0"/>
              <a:ea typeface="Lobster 1.4" charset="0"/>
              <a:cs typeface="Lobster 1.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527300" y="2716680"/>
            <a:ext cx="3568700" cy="34417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6280524" y="2488080"/>
            <a:ext cx="4445000" cy="389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484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F0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9634" y="564776"/>
            <a:ext cx="10947059" cy="1387918"/>
          </a:xfrm>
        </p:spPr>
        <p:txBody>
          <a:bodyPr>
            <a:normAutofit/>
          </a:bodyPr>
          <a:lstStyle/>
          <a:p>
            <a:r>
              <a:rPr lang="en-US" sz="8000" dirty="0" smtClean="0">
                <a:solidFill>
                  <a:srgbClr val="2980B9"/>
                </a:solidFill>
                <a:latin typeface="Lobster 1.4" charset="0"/>
                <a:ea typeface="Lobster 1.4" charset="0"/>
                <a:cs typeface="Lobster 1.4" charset="0"/>
              </a:rPr>
              <a:t>The movement to the cloud</a:t>
            </a:r>
            <a:endParaRPr lang="en-US" sz="8000" dirty="0">
              <a:solidFill>
                <a:srgbClr val="2980B9"/>
              </a:solidFill>
              <a:latin typeface="Lobster 1.4" charset="0"/>
              <a:ea typeface="Lobster 1.4" charset="0"/>
              <a:cs typeface="Lobster 1.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101353" y="1677997"/>
            <a:ext cx="7675281" cy="4906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212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F0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4105" y="672352"/>
            <a:ext cx="10968317" cy="1102939"/>
          </a:xfrm>
        </p:spPr>
        <p:txBody>
          <a:bodyPr>
            <a:noAutofit/>
          </a:bodyPr>
          <a:lstStyle/>
          <a:p>
            <a:r>
              <a:rPr lang="en-US" sz="8800" dirty="0" smtClean="0">
                <a:solidFill>
                  <a:srgbClr val="2980B9"/>
                </a:solidFill>
                <a:latin typeface="Lobster 1.4" charset="0"/>
                <a:ea typeface="Lobster 1.4" charset="0"/>
                <a:cs typeface="Lobster 1.4" charset="0"/>
              </a:rPr>
              <a:t>Automate </a:t>
            </a:r>
            <a:r>
              <a:rPr lang="en-US" sz="8800" dirty="0" smtClean="0">
                <a:solidFill>
                  <a:srgbClr val="E74C3C"/>
                </a:solidFill>
                <a:latin typeface="Lobster 1.4" charset="0"/>
                <a:ea typeface="Lobster 1.4" charset="0"/>
                <a:cs typeface="Lobster 1.4" charset="0"/>
              </a:rPr>
              <a:t>EVERYTHING</a:t>
            </a:r>
            <a:endParaRPr lang="en-US" sz="8800" dirty="0">
              <a:solidFill>
                <a:srgbClr val="E74C3C"/>
              </a:solidFill>
              <a:latin typeface="Lobster 1.4" charset="0"/>
              <a:ea typeface="Lobster 1.4" charset="0"/>
              <a:cs typeface="Lobster 1.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661211" y="1976997"/>
            <a:ext cx="5292539" cy="4677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827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F0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981636"/>
            <a:ext cx="12192000" cy="1021976"/>
          </a:xfrm>
        </p:spPr>
        <p:txBody>
          <a:bodyPr>
            <a:noAutofit/>
          </a:bodyPr>
          <a:lstStyle/>
          <a:p>
            <a:r>
              <a:rPr lang="en-US" sz="8000" dirty="0" smtClean="0">
                <a:solidFill>
                  <a:srgbClr val="2980B9"/>
                </a:solidFill>
                <a:latin typeface="Lobster 1.4" charset="0"/>
                <a:ea typeface="Lobster 1.4" charset="0"/>
                <a:cs typeface="Lobster 1.4" charset="0"/>
              </a:rPr>
              <a:t>Using </a:t>
            </a:r>
            <a:r>
              <a:rPr lang="en-US" sz="8000" dirty="0" smtClean="0">
                <a:solidFill>
                  <a:schemeClr val="accent3">
                    <a:lumMod val="50000"/>
                  </a:schemeClr>
                </a:solidFill>
                <a:latin typeface="Lobster 1.4" charset="0"/>
                <a:ea typeface="Lobster 1.4" charset="0"/>
                <a:cs typeface="Lobster 1.4" charset="0"/>
              </a:rPr>
              <a:t>terraform</a:t>
            </a:r>
            <a:r>
              <a:rPr lang="en-US" sz="8000" dirty="0" smtClean="0">
                <a:solidFill>
                  <a:srgbClr val="2980B9"/>
                </a:solidFill>
                <a:latin typeface="Lobster 1.4" charset="0"/>
                <a:ea typeface="Lobster 1.4" charset="0"/>
                <a:cs typeface="Lobster 1.4" charset="0"/>
              </a:rPr>
              <a:t> with Azure</a:t>
            </a:r>
            <a:endParaRPr lang="en-US" sz="8000" dirty="0">
              <a:solidFill>
                <a:srgbClr val="2980B9"/>
              </a:solidFill>
              <a:latin typeface="Lobster 1.4" charset="0"/>
              <a:ea typeface="Lobster 1.4" charset="0"/>
              <a:cs typeface="Lobster 1.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253441" y="1888291"/>
            <a:ext cx="5685118" cy="4969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744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Nome">
      <a:dk1>
        <a:srgbClr val="000000"/>
      </a:dk1>
      <a:lt1>
        <a:srgbClr val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2128</TotalTime>
  <Words>307</Words>
  <Application>Microsoft Macintosh PowerPoint</Application>
  <PresentationFormat>Widescreen</PresentationFormat>
  <Paragraphs>66</Paragraphs>
  <Slides>31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8" baseType="lpstr">
      <vt:lpstr>Calibri</vt:lpstr>
      <vt:lpstr>Calibri Light</vt:lpstr>
      <vt:lpstr>Helvetica Light</vt:lpstr>
      <vt:lpstr>Lobster 1.4</vt:lpstr>
      <vt:lpstr>Wingdings</vt:lpstr>
      <vt:lpstr>Arial</vt:lpstr>
      <vt:lpstr>Office Theme</vt:lpstr>
      <vt:lpstr>Azure in one line</vt:lpstr>
      <vt:lpstr>We all love windows</vt:lpstr>
      <vt:lpstr>C:\a\b\c\d\e\f\g\</vt:lpstr>
      <vt:lpstr>2000 again</vt:lpstr>
      <vt:lpstr>2000 again</vt:lpstr>
      <vt:lpstr>We need competition</vt:lpstr>
      <vt:lpstr>The movement to the cloud</vt:lpstr>
      <vt:lpstr>Automate EVERYTHING</vt:lpstr>
      <vt:lpstr>Using terraform with Azure</vt:lpstr>
      <vt:lpstr>Pain!!!!</vt:lpstr>
      <vt:lpstr>Help-Me!</vt:lpstr>
      <vt:lpstr>Azure templates for the rescue.</vt:lpstr>
      <vt:lpstr>Open source documentation</vt:lpstr>
      <vt:lpstr>(incomplete) Open source documentation</vt:lpstr>
      <vt:lpstr>Best source of documentation</vt:lpstr>
      <vt:lpstr>New-AzureResourceGroup</vt:lpstr>
      <vt:lpstr>New-AzureResourceGroupDeployment</vt:lpstr>
      <vt:lpstr>The Parameters</vt:lpstr>
      <vt:lpstr>Demo</vt:lpstr>
      <vt:lpstr>Test-AzureResourceGroupDeployment</vt:lpstr>
      <vt:lpstr>The Parameters</vt:lpstr>
      <vt:lpstr>Demo</vt:lpstr>
      <vt:lpstr>The files</vt:lpstr>
      <vt:lpstr>The resource template</vt:lpstr>
      <vt:lpstr>Strip in parts</vt:lpstr>
      <vt:lpstr>Parameters</vt:lpstr>
      <vt:lpstr>Variables</vt:lpstr>
      <vt:lpstr>Resources</vt:lpstr>
      <vt:lpstr>The parameter file</vt:lpstr>
      <vt:lpstr>Demo</vt:lpstr>
      <vt:lpstr>Demo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Azure in one line</dc:title>
  <dc:creator>Gabriel Nepomuceno</dc:creator>
  <cp:lastModifiedBy>Gabriel Nepomuceno</cp:lastModifiedBy>
  <cp:revision>24</cp:revision>
  <dcterms:created xsi:type="dcterms:W3CDTF">2015-09-19T11:46:50Z</dcterms:created>
  <dcterms:modified xsi:type="dcterms:W3CDTF">2015-09-20T23:17:10Z</dcterms:modified>
</cp:coreProperties>
</file>